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5"/>
  </p:notesMasterIdLst>
  <p:sldIdLst>
    <p:sldId id="256" r:id="rId2"/>
    <p:sldId id="265" r:id="rId3"/>
    <p:sldId id="257" r:id="rId4"/>
    <p:sldId id="260" r:id="rId5"/>
    <p:sldId id="261" r:id="rId6"/>
    <p:sldId id="262" r:id="rId7"/>
    <p:sldId id="264" r:id="rId8"/>
    <p:sldId id="263" r:id="rId9"/>
    <p:sldId id="278" r:id="rId10"/>
    <p:sldId id="273" r:id="rId11"/>
    <p:sldId id="277" r:id="rId12"/>
    <p:sldId id="275" r:id="rId13"/>
    <p:sldId id="274" r:id="rId14"/>
    <p:sldId id="276" r:id="rId15"/>
    <p:sldId id="279" r:id="rId16"/>
    <p:sldId id="272" r:id="rId17"/>
    <p:sldId id="266" r:id="rId18"/>
    <p:sldId id="267" r:id="rId19"/>
    <p:sldId id="268" r:id="rId20"/>
    <p:sldId id="269" r:id="rId21"/>
    <p:sldId id="270" r:id="rId22"/>
    <p:sldId id="281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8"/>
    <p:restoredTop sz="86443"/>
  </p:normalViewPr>
  <p:slideViewPr>
    <p:cSldViewPr snapToGrid="0" snapToObjects="1">
      <p:cViewPr varScale="1">
        <p:scale>
          <a:sx n="85" d="100"/>
          <a:sy n="85" d="100"/>
        </p:scale>
        <p:origin x="126" y="342"/>
      </p:cViewPr>
      <p:guideLst/>
    </p:cSldViewPr>
  </p:slideViewPr>
  <p:outlineViewPr>
    <p:cViewPr>
      <p:scale>
        <a:sx n="33" d="100"/>
        <a:sy n="33" d="100"/>
      </p:scale>
      <p:origin x="0" y="-190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5938F-FE07-9C48-B317-69F013951482}" type="datetimeFigureOut">
              <a:rPr lang="es-ES_tradnl" smtClean="0"/>
              <a:t>13/12/2019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53880-6DBF-E146-87EF-5CA8E3513F5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42535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31310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1146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2684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0964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9151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22707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9366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4258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55494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36438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7875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3880-6DBF-E146-87EF-5CA8E3513F58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75057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6811-059C-214C-8249-3FD1F0F04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Gentle Introduction To Network Analysis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19E416-852E-A348-8B09-C5C748AA5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2021752"/>
          </a:xfrm>
        </p:spPr>
        <p:txBody>
          <a:bodyPr>
            <a:norm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Melissa Whatley, PhD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Belk Center for Community College Leadership and Research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 Carolina State University</a:t>
            </a:r>
          </a:p>
          <a:p>
            <a:r>
              <a:rPr lang="en-US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Peer Scholars Recording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605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D7DAA-0653-0C41-B80C-AF81879E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E7896-3AE6-0444-9B61-BFE1D602D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741318"/>
            <a:ext cx="7729728" cy="2839211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variables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ties in a network like? (e.g., business transactions, friendships, trade between different countries)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 variables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Measurements of actor attributes (e.g., profits of a business, participation in certain educational activities, number of employees)</a:t>
            </a:r>
          </a:p>
        </p:txBody>
      </p:sp>
    </p:spTree>
    <p:extLst>
      <p:ext uri="{BB962C8B-B14F-4D97-AF65-F5344CB8AC3E}">
        <p14:creationId xmlns:p14="http://schemas.microsoft.com/office/powerpoint/2010/main" val="1664278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E1B8-30EE-D548-B013-B5F8F97A6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39808-8BFF-1548-8AEB-CB666AA11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One-mode networks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actors come from the same set (e.g., students at a university)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Two-mode networks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Actors come from different sets (e.g., non-profit organizations and the entities that benefit)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special case: Affiliation networks</a:t>
            </a:r>
          </a:p>
        </p:txBody>
      </p:sp>
    </p:spTree>
    <p:extLst>
      <p:ext uri="{BB962C8B-B14F-4D97-AF65-F5344CB8AC3E}">
        <p14:creationId xmlns:p14="http://schemas.microsoft.com/office/powerpoint/2010/main" val="2148371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DA128-EFA0-824F-A652-5683B983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collect network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57720-9F0F-9448-A2B1-C3BCF1A7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871" y="2530468"/>
            <a:ext cx="10085294" cy="3924120"/>
          </a:xfrm>
        </p:spPr>
        <p:txBody>
          <a:bodyPr numCol="2">
            <a:normAutofit fontScale="92500" lnSpcReduction="10000"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Questionnaires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free recall, rankings, free recall or choice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Interviews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to questionnaires, but when oral data collection is more appropriate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interaction patterns among people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Archival records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political interactions among nations, memberships in organizations/clubs/etc.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manipulations of who is allowed to interact with who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techniques: Ego-centered, small world, diaries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the interactions of a single person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Six degrees of Kevin Bacon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individual’s record of who they interact with</a:t>
            </a:r>
          </a:p>
        </p:txBody>
      </p:sp>
    </p:spTree>
    <p:extLst>
      <p:ext uri="{BB962C8B-B14F-4D97-AF65-F5344CB8AC3E}">
        <p14:creationId xmlns:p14="http://schemas.microsoft.com/office/powerpoint/2010/main" val="2925079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2A5D-FF95-D648-9D08-F66D04BC4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 in network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4508F-0257-AA40-B670-9810DB149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Can you remember everyone that you interacted with last week?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Is your definition of “friendship” the same as your neighbor’s? Are there people in your life who blur the lines between friend and colleague?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If I asked you today to list your five best friends, would your answer be the same as a week ago?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error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If I ask you to “list your three best friends”, would that be an exhaustive list of your best friends?</a:t>
            </a:r>
          </a:p>
        </p:txBody>
      </p:sp>
    </p:spTree>
    <p:extLst>
      <p:ext uri="{BB962C8B-B14F-4D97-AF65-F5344CB8AC3E}">
        <p14:creationId xmlns:p14="http://schemas.microsoft.com/office/powerpoint/2010/main" val="3879204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32540-E6F0-7849-B435-EEA2E24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 in network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F8E8E-BD27-6A4F-A561-148707533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issues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Informed consent from individuals who are mentioned by other individuals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Individuals who are observed, but not part of your population of interest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know when a network is “complete”? Our definitions of boundaries are sometimes arbitrary.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s-ES_trad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43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F671B7-63FD-4A49-AF16-0D665033F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8590" y="988741"/>
            <a:ext cx="5888754" cy="4880518"/>
          </a:xfrm>
          <a:noFill/>
          <a:ln>
            <a:noFill/>
          </a:ln>
        </p:spPr>
        <p:txBody>
          <a:bodyPr wrap="square">
            <a:normAutofit/>
          </a:bodyPr>
          <a:lstStyle/>
          <a:p>
            <a:pPr algn="l"/>
            <a:r>
              <a:rPr lang="es-ES_tradnl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Centrality</a:t>
            </a:r>
            <a:r>
              <a:rPr lang="es-ES_tradnl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</a:t>
            </a:r>
            <a:endParaRPr lang="es-ES_tradnl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9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67BC-06D2-EF4B-BCA8-52C093CA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7933F-3352-9E46-B1E3-D7DC9215A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425" y="2638044"/>
            <a:ext cx="10098740" cy="3628285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the network tell us something about the movement of things (e.g., information, diseases, power) within the network.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is a graph organized around its most central points?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 centrality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Betweenness centrality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Eigenvector centrality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measures might seem at first glance like they’re just counts, but note how these measures get really complicated really fast as the size and complexity of the network increases.</a:t>
            </a:r>
          </a:p>
        </p:txBody>
      </p:sp>
    </p:spTree>
    <p:extLst>
      <p:ext uri="{BB962C8B-B14F-4D97-AF65-F5344CB8AC3E}">
        <p14:creationId xmlns:p14="http://schemas.microsoft.com/office/powerpoint/2010/main" val="112954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AE1E6-8F37-044E-A4FA-3AA3A3D49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centrality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0FC88-A8CF-A248-8E36-B9E2E3843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ties that involve a given node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directed graphs: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In-degree centrality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Out-degree centrality</a:t>
            </a:r>
          </a:p>
        </p:txBody>
      </p:sp>
      <p:pic>
        <p:nvPicPr>
          <p:cNvPr id="4" name="Picture 3" descr="A picture containing sky, top, person&#10;&#10;Description automatically generated">
            <a:extLst>
              <a:ext uri="{FF2B5EF4-FFF2-40B4-BE49-F238E27FC236}">
                <a16:creationId xmlns:a16="http://schemas.microsoft.com/office/drawing/2014/main" id="{2B650025-210F-814D-AD0A-02F6E86CB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048" y="643467"/>
            <a:ext cx="5410199" cy="54101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00FECF-724D-3748-B1C6-61CB0254CA89}"/>
              </a:ext>
            </a:extLst>
          </p:cNvPr>
          <p:cNvSpPr/>
          <p:nvPr/>
        </p:nvSpPr>
        <p:spPr>
          <a:xfrm>
            <a:off x="7418637" y="2966998"/>
            <a:ext cx="1012372" cy="1175657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9072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CA345-266B-3F41-9FD8-DA0057D59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B0BAF-3D49-6A42-979E-9C5EA6F27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of the sum of the distances to all other nodes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the time of arrival of a piece of information (like in a gossip network)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B: 1/14 (0.07)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E: 1/16 (0.06)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J: 1/29 (0.03)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that three nodes (B, E, and G) have the highest degree centrality.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0DB8F-080A-D14B-8CFA-C08C863B8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418642"/>
            <a:ext cx="6250769" cy="385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76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50419-FA9F-8949-873F-0BAD63EAB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Betweenness centrality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7C52F-3172-5A42-A6CE-DC6C12BE1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times that a node acts like a “bridge” between two other nodes.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Alice can pass information between: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 and Bridget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 and Doug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 and Charles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Charles can pass information between: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Alice and Michael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Doug, Bridget, and Michael receive information, but they don’t pass it on to anyone else.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 doesn’t receive information from anyone.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E4FDC-A63C-6744-8D69-610CBD7B38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22"/>
          <a:stretch/>
        </p:blipFill>
        <p:spPr>
          <a:xfrm>
            <a:off x="5297763" y="1137049"/>
            <a:ext cx="6250769" cy="426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75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3489-6F78-864D-B724-3A7194A1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7FCB1-0074-244D-8148-5158BE5C3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network analysis?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data and issues in data collection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Centrality measures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Drawing a network</a:t>
            </a:r>
          </a:p>
        </p:txBody>
      </p:sp>
    </p:spTree>
    <p:extLst>
      <p:ext uri="{BB962C8B-B14F-4D97-AF65-F5344CB8AC3E}">
        <p14:creationId xmlns:p14="http://schemas.microsoft.com/office/powerpoint/2010/main" val="2532661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8FA52-1352-544A-A16A-8D95BDEB6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Eigenvector centrality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164D8-EAE8-C749-B8D1-8219ED13E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sum of the centralities of the nodes to which a node is connected.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E.g., Being friends with influential people increases your own influence.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high eigenvector value means that a node is connected to other nodes that also have high scores.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Mathematically complex (many iterations of matrix multiplication)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CD565-8242-6644-B456-BA5DF85C8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048" y="643467"/>
            <a:ext cx="541019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98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0D99-3019-4C45-BF72-EA03F6B6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D474F-4D9B-9A4E-8DC4-64B300B84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Wasserman, S., &amp; Faust, J. (1994).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network analysis: Methods and applications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Cambridge University Press.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Scott, J. (2013).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Network Analysis.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Sage.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González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Canché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M.S. (2019). Geographical, statistical, and qualitative network analysis: A multifaceted method-bridging tool to reveal and model meaningful structures in education research.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Education: Handbook of Theory and Research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R code that follows along with examples</a:t>
            </a:r>
          </a:p>
        </p:txBody>
      </p:sp>
    </p:spTree>
    <p:extLst>
      <p:ext uri="{BB962C8B-B14F-4D97-AF65-F5344CB8AC3E}">
        <p14:creationId xmlns:p14="http://schemas.microsoft.com/office/powerpoint/2010/main" val="652690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30CA-FDF6-314D-B529-1CB425F8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Practice: An advice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52C9B-C5A6-F547-9D1A-6652AFB46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edgelist.csv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contains information about an advice network.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column “from” indicates who is asking advice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column “to” indicates who is providing advice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column “weight” accounts for how many times a week the exchange happens</a:t>
            </a:r>
          </a:p>
        </p:txBody>
      </p:sp>
    </p:spTree>
    <p:extLst>
      <p:ext uri="{BB962C8B-B14F-4D97-AF65-F5344CB8AC3E}">
        <p14:creationId xmlns:p14="http://schemas.microsoft.com/office/powerpoint/2010/main" val="2292870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D7FAD-E820-DC41-B608-A083BA22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Practice: An advice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41B76-CA85-4040-8714-49ED91A39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your working directory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packages you’ll need for this practice activity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igraph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RColorBrewer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edgelist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I’ve given you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edgelist.csv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edgelist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a graph, then store the graph as a matrix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centrality measures for all the actors in the advice network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actors have the highest values for each centrality measure? What do these differences tell us about the role of these actors in the network?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visualization of the network that illustrates how individuals act as “bridges” within the network. Make the nodes of your network blue.</a:t>
            </a:r>
          </a:p>
          <a:p>
            <a:pPr marL="342900" indent="-342900">
              <a:buFont typeface="+mj-lt"/>
              <a:buAutoNum type="arabicPeriod"/>
            </a:pPr>
            <a:endParaRPr lang="es-ES_trad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s-ES_trad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164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3E136-2AAE-2647-95F2-C485208B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network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2413D-1A87-8949-95C3-00A27B98E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are the fundamental unit of social analysis (</a:t>
            </a:r>
            <a:r>
              <a:rPr lang="en-US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Emirbayer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1997)</a:t>
            </a:r>
          </a:p>
          <a:p>
            <a:pPr lvl="1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social world does not consist of independent, static actors, but rather social entities that build connections.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network analysis is to capture the structure of networks and consequently enhance our understanding of actions taken by different groups of social actors (Wasserman &amp; Faust, 1994).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examples</a:t>
            </a:r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910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E693-99BF-F345-85A6-E741751D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>
            <a:norm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Strength of Weak Ties (</a:t>
            </a:r>
            <a:r>
              <a:rPr lang="en-US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Granovetter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1974)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40F8C-0F46-1E40-8B9B-61194FB58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103" y="640080"/>
            <a:ext cx="6883072" cy="1624958"/>
          </a:xfrm>
        </p:spPr>
        <p:txBody>
          <a:bodyPr>
            <a:norm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people learn about job opportunities?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job opportunities was more likely to be obtained from “weak ties” rather than strong ones.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AFA71-B06C-5849-9BCB-AA8B0CF34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103" y="2588926"/>
            <a:ext cx="5869752" cy="3301736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370334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8E79C-2375-9841-B5FE-2220B31C7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>
            <a:norm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Voting contagious? (Nickerson, 2008)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590B1-25D6-EB4F-A0BE-3D7A03229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103" y="640080"/>
            <a:ext cx="6883072" cy="1624958"/>
          </a:xfrm>
        </p:spPr>
        <p:txBody>
          <a:bodyPr>
            <a:norm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experiment:  Two get-out-the-vote campaigns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the voting behavior of other people in your household relate to your own voting behavior?</a:t>
            </a:r>
          </a:p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60% increased propensity to vote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AA2E4-118C-1E4D-B82F-C1D43DC34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103" y="2588926"/>
            <a:ext cx="6046552" cy="3301736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057620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9E2B-15A7-FC49-90FB-D273AD15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>
            <a:normAutofit/>
          </a:bodyPr>
          <a:lstStyle/>
          <a:p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Birth of the renaissance state in Italy (Padgett &amp; Ansell, 1993)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F552A-32DA-0C43-B8BD-63242010D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103" y="640080"/>
            <a:ext cx="6883072" cy="16249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Premise: Medici political control was produced by network </a:t>
            </a:r>
            <a:r>
              <a:rPr lang="en-US" noProof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disjunctures</a:t>
            </a:r>
            <a:r>
              <a:rPr lang="en-US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only that family spanned.</a:t>
            </a:r>
          </a:p>
          <a:p>
            <a:pPr>
              <a:lnSpc>
                <a:spcPct val="90000"/>
              </a:lnSpc>
            </a:pPr>
            <a:r>
              <a:rPr lang="en-US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Cosimo</a:t>
            </a: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de’ Medici</a:t>
            </a:r>
          </a:p>
          <a:p>
            <a:pPr>
              <a:lnSpc>
                <a:spcPct val="90000"/>
              </a:lnSpc>
            </a:pPr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 in peoples’ actual lives are the building blocks of state formation.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42481-93BB-CE4E-8FAF-667EB2592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103" y="2588926"/>
            <a:ext cx="5002630" cy="3301736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466737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CCD2E-9E0D-9A4B-BF33-7935685F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0E3BB-2058-B944-A7E7-DE30CAC18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neuroscience (e.g., connections in the brain)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Biological networks (e.g., interactions among molecules)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networks (e.g., finding efficient bus routes)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Crime networks (e.g., terrorist networks)</a:t>
            </a:r>
          </a:p>
        </p:txBody>
      </p:sp>
    </p:spTree>
    <p:extLst>
      <p:ext uri="{BB962C8B-B14F-4D97-AF65-F5344CB8AC3E}">
        <p14:creationId xmlns:p14="http://schemas.microsoft.com/office/powerpoint/2010/main" val="280594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A001-1FC7-DB48-B616-F1F0A5EDC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122" y="964692"/>
            <a:ext cx="4793758" cy="118872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terminology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A89921-1164-45C1-A0BD-D886ED81D9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1D10BB-9AE8-4E9F-9216-28410D42EC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31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AA20B-754A-AF4C-BA8D-1944FF466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72" y="862993"/>
            <a:ext cx="2880360" cy="259232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A0A723-767F-431F-AD54-8BF0BBFDD2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4322" y="321731"/>
            <a:ext cx="2111317" cy="2065869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D227EF-9CD8-446C-B588-658A93092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83" y="4157447"/>
            <a:ext cx="3206709" cy="2378820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CBDC65-9EA1-469B-A825-5AF7F31A2B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4322" y="2548467"/>
            <a:ext cx="2111317" cy="28726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395FA-4237-9D47-BD02-A3E13AC6D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150" y="3133078"/>
            <a:ext cx="1783661" cy="17033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57DF4-D77F-8944-BB8A-41F2D94AB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22" y="2475145"/>
            <a:ext cx="4793757" cy="3409259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Node/Vertex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Edge/Link/Tie (can be weighted or unweighted)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Directed/Undirected Networks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Attribute: Another characteristic of a node (e.g., if your nodes are people, maybe gender, race/ethnicity, socioeconomic status, etc.)</a:t>
            </a:r>
          </a:p>
        </p:txBody>
      </p:sp>
    </p:spTree>
    <p:extLst>
      <p:ext uri="{BB962C8B-B14F-4D97-AF65-F5344CB8AC3E}">
        <p14:creationId xmlns:p14="http://schemas.microsoft.com/office/powerpoint/2010/main" val="287728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874934-DC06-854A-8D30-98126AF32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8969" y="2386744"/>
            <a:ext cx="5928358" cy="16459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data 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issues in data collection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A3D5DF-1A5F-4009-9779-F473FEE10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78" r="34847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4651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1228</Words>
  <Application>Microsoft Office PowerPoint</Application>
  <PresentationFormat>Widescreen</PresentationFormat>
  <Paragraphs>143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Gill Sans MT</vt:lpstr>
      <vt:lpstr>Times New Roman</vt:lpstr>
      <vt:lpstr>Parcel</vt:lpstr>
      <vt:lpstr>A Gentle Introduction To Network Analysis in R</vt:lpstr>
      <vt:lpstr>This workshop</vt:lpstr>
      <vt:lpstr>What is network analysis?</vt:lpstr>
      <vt:lpstr>The Strength of Weak Ties (Granovetter, 1974)</vt:lpstr>
      <vt:lpstr>Is Voting contagious? (Nickerson, 2008)</vt:lpstr>
      <vt:lpstr>Birth of the renaissance state in Italy (Padgett &amp; Ansell, 1993)</vt:lpstr>
      <vt:lpstr>Other examples</vt:lpstr>
      <vt:lpstr>terminology</vt:lpstr>
      <vt:lpstr>network data and issues in data collection</vt:lpstr>
      <vt:lpstr>Network data</vt:lpstr>
      <vt:lpstr>Network Data</vt:lpstr>
      <vt:lpstr>How to collect network data?</vt:lpstr>
      <vt:lpstr>Issues in network data collection</vt:lpstr>
      <vt:lpstr>Issues in network data collection</vt:lpstr>
      <vt:lpstr>Centrality Measures</vt:lpstr>
      <vt:lpstr>Centrality measures</vt:lpstr>
      <vt:lpstr>Degree centrality</vt:lpstr>
      <vt:lpstr>Closeness centrality</vt:lpstr>
      <vt:lpstr>Betweenness centrality</vt:lpstr>
      <vt:lpstr>Eigenvector centrality</vt:lpstr>
      <vt:lpstr>Reading recommendations</vt:lpstr>
      <vt:lpstr>Practice: An advice network</vt:lpstr>
      <vt:lpstr>Practice: An advice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Gentle Introduction To Network Analysis in R</dc:title>
  <dc:creator>melwhat7@gmail.com</dc:creator>
  <cp:lastModifiedBy>Melissa Erin Whatley</cp:lastModifiedBy>
  <cp:revision>6</cp:revision>
  <dcterms:created xsi:type="dcterms:W3CDTF">2019-09-14T18:08:02Z</dcterms:created>
  <dcterms:modified xsi:type="dcterms:W3CDTF">2019-12-13T14:55:56Z</dcterms:modified>
</cp:coreProperties>
</file>